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6" r:id="rId3"/>
    <p:sldId id="260" r:id="rId4"/>
    <p:sldId id="261" r:id="rId5"/>
    <p:sldId id="262" r:id="rId6"/>
    <p:sldId id="264" r:id="rId7"/>
    <p:sldId id="263" r:id="rId8"/>
    <p:sldId id="265" r:id="rId9"/>
    <p:sldId id="266" r:id="rId10"/>
    <p:sldId id="268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9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6"/>
  </p:normalViewPr>
  <p:slideViewPr>
    <p:cSldViewPr snapToGrid="0">
      <p:cViewPr varScale="1">
        <p:scale>
          <a:sx n="114" d="100"/>
          <a:sy n="114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A5D2D-7D7A-034E-A727-00295CC4A4CA}" type="datetimeFigureOut">
              <a:rPr lang="en-US" smtClean="0"/>
              <a:t>5/10/25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6C225-2883-2D48-8EE7-57ED9B15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48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6C225-2883-2D48-8EE7-57ED9B1539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38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6C225-2883-2D48-8EE7-57ED9B1539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07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6C225-2883-2D48-8EE7-57ED9B1539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28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6C225-2883-2D48-8EE7-57ED9B1539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92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6C225-2883-2D48-8EE7-57ED9B1539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63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6C225-2883-2D48-8EE7-57ED9B1539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90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6C225-2883-2D48-8EE7-57ED9B1539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64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6C225-2883-2D48-8EE7-57ED9B1539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48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6C225-2883-2D48-8EE7-57ED9B1539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63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FF58-A727-E214-B9DC-1279D1F6E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32853-A772-550F-234D-A44FFE763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11847-E53B-8B16-2682-92A50DE0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37D-F99C-9E4A-AB0F-48BC44761F18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23D0E-C2D9-FAA8-53A8-A2DF1AB1A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4F810-DE9C-7236-0C73-A74A9FDC2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66BD4-5812-C940-876B-A0E7A3A8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03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8E9F-7E39-D216-26EF-F4C55D9B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56F2C-8520-DB68-01E9-11FA86E65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BBEA7-18F9-5E70-94C1-3C53D3906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37D-F99C-9E4A-AB0F-48BC44761F18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E0076-9934-5ACA-A78B-6E76A11A6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4CE12-4309-6585-28A6-E7B996324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66BD4-5812-C940-876B-A0E7A3A8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6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1CE9FC-C4D7-C436-7A82-AAA4AF7FEF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EA99F-5933-1211-ED86-8DE545DC3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A4750-9942-EBCD-9363-F2B386AFB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37D-F99C-9E4A-AB0F-48BC44761F18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26433-0A4D-DCF1-0DDC-CDEF91E7D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D7FFD-37F5-59C1-9D02-A14F169B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66BD4-5812-C940-876B-A0E7A3A8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C7B98-CBDC-DA89-C5E6-951528301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4379E-7824-AAB7-FA3D-94DE7243E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DD9AF-80E2-D622-6F4F-F676F5985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37D-F99C-9E4A-AB0F-48BC44761F18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07FBE-B3C7-7999-4BD0-D960FD2B0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97B35-7B41-F430-8F32-AD535D60C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66BD4-5812-C940-876B-A0E7A3A8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3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5DEBC-4A9F-4ED3-41E8-4225892D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F5CFE-89E5-827D-026E-A0165FA2B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350B8-498B-EC19-5F45-07F429039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37D-F99C-9E4A-AB0F-48BC44761F18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C3D91-CF84-F1E9-ED48-90C4060EC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A3D93-F05E-3658-357F-A8FDA9F2F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66BD4-5812-C940-876B-A0E7A3A8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58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4243C-4412-CBD3-DA1E-B260D438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93B51-50CD-FFFC-979D-25F5C8492B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6D02CF-D7DA-6C87-6841-F4566C6A4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EDF3D-C467-52A7-C1FD-E65E51840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37D-F99C-9E4A-AB0F-48BC44761F18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49136-39DA-F8FC-E610-AA7BF1082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8DBB3-CF77-F292-1C03-54C82657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66BD4-5812-C940-876B-A0E7A3A8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6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12D0-6475-304B-96CC-79B0DCB7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CD6C2-5D0B-8322-4576-AF7FD3570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A498E0-A0AF-010A-542D-05136D8E9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D9E58-B125-4285-DFAA-CE16D184C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C88866-57D3-BB61-4EC9-70EDB1317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0C1D11-630D-630F-649B-DA5FFFD02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37D-F99C-9E4A-AB0F-48BC44761F18}" type="datetimeFigureOut">
              <a:rPr lang="en-US" smtClean="0"/>
              <a:t>5/10/25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E20FC8-64BA-5D24-568C-5825EAFE5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55804-9B5A-3A37-DC97-F6C9BF9F1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66BD4-5812-C940-876B-A0E7A3A8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03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07F8F-612B-65CC-F9C4-BC24A4F8D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5431D3-D57F-7BE4-6D79-D32DE81B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37D-F99C-9E4A-AB0F-48BC44761F18}" type="datetimeFigureOut">
              <a:rPr lang="en-US" smtClean="0"/>
              <a:t>5/10/25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D442C-D3B3-4BF1-D9E9-DACBCBCEF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381F08-E8BC-124A-CDB7-45E85F505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66BD4-5812-C940-876B-A0E7A3A8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42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7F1F72-24A8-B092-CE4E-BBCF1014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37D-F99C-9E4A-AB0F-48BC44761F18}" type="datetimeFigureOut">
              <a:rPr lang="en-US" smtClean="0"/>
              <a:t>5/10/25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97B759-748A-255C-2E08-46807443C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56114-5495-559E-BE1E-566F30A8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66BD4-5812-C940-876B-A0E7A3A8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60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48D51-CFCB-48D7-7F4B-11412DB30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4F4C1-E17A-6F41-051D-100101EE1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261E9C-A2F3-753C-931E-57BAAA3B3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B8650B-50E9-29C4-422B-161C9F3B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37D-F99C-9E4A-AB0F-48BC44761F18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BC95C-8898-F946-EBC2-A6B040F17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421CF-B657-DB3D-E461-60EC39DC0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66BD4-5812-C940-876B-A0E7A3A8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AD72B-E196-C75D-1933-0EB155A9A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B9D9F0-6672-E2F2-BD9E-B62B7898D4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9EB98-A1E6-C717-44AC-8F1DEBF89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2C69E-BA5D-9372-D5E5-C3D44DCFE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37D-F99C-9E4A-AB0F-48BC44761F18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6D80E-BB8C-3886-6494-C3F1CCDF1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9DFED-029B-9E2D-91A8-1AD855E12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66BD4-5812-C940-876B-A0E7A3A8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4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882CB-5E9D-988A-5341-C39782C9D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3D21B-8BC9-2CC5-838C-BC4D2788B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FF1BE-CD03-537B-BBB1-C870FC120C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B3837D-F99C-9E4A-AB0F-48BC44761F18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B3168-4C8F-F755-7514-03EA5E6A8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EED51-9FD7-2F84-8D20-216E841AE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666BD4-5812-C940-876B-A0E7A3A8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0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4B243-3AE3-26BA-EBA4-BE83CC8D3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00646"/>
            <a:ext cx="9144000" cy="2387600"/>
          </a:xfrm>
        </p:spPr>
        <p:txBody>
          <a:bodyPr>
            <a:normAutofit/>
          </a:bodyPr>
          <a:lstStyle/>
          <a:p>
            <a:r>
              <a:rPr lang="en-IN" sz="4000" b="1">
                <a:effectLst/>
                <a:cs typeface="Aharoni" panose="02010803020104030203" pitchFamily="2" charset="-79"/>
              </a:rPr>
              <a:t>Machine Learning Approach to Crack-Branching Problem </a:t>
            </a:r>
            <a:br>
              <a:rPr lang="en-IN" sz="4000" b="1"/>
            </a:b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F9C603-DD10-CA35-490D-A062377DFF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588246"/>
            <a:ext cx="9144000" cy="2387599"/>
          </a:xfrm>
        </p:spPr>
        <p:txBody>
          <a:bodyPr>
            <a:normAutofit/>
          </a:bodyPr>
          <a:lstStyle/>
          <a:p>
            <a:r>
              <a:rPr lang="en-US" b="1" dirty="0"/>
              <a:t>APL405</a:t>
            </a:r>
          </a:p>
          <a:p>
            <a:r>
              <a:rPr lang="en-US" dirty="0"/>
              <a:t>Course Project</a:t>
            </a:r>
          </a:p>
          <a:p>
            <a:endParaRPr lang="en-US" dirty="0"/>
          </a:p>
          <a:p>
            <a:r>
              <a:rPr lang="en-US" dirty="0"/>
              <a:t>Rishabh Jain-2022AM11793</a:t>
            </a:r>
          </a:p>
          <a:p>
            <a:r>
              <a:rPr lang="en-US" dirty="0"/>
              <a:t>Aditya Saxena-2022AM11218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080751-2022-0221-D2E5-C37CAC2BF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169" y="5141498"/>
            <a:ext cx="1361659" cy="136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45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925F-03E3-5F01-C00D-0B5045E0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146" y="2862262"/>
            <a:ext cx="2179707" cy="1133475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66765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A0BE-81FF-6FDA-8F19-DA6687D6B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2131D-4362-6225-7872-2812CBC19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200" dirty="0"/>
              <a:t>A</a:t>
            </a:r>
            <a:r>
              <a:rPr lang="en-IN" sz="2200" dirty="0">
                <a:effectLst/>
              </a:rPr>
              <a:t> recurrent neural net- work (RNN) architecture, specifically </a:t>
            </a:r>
            <a:r>
              <a:rPr lang="en-IN" sz="2200" u="sng" dirty="0">
                <a:effectLst/>
              </a:rPr>
              <a:t>Long Short-Term Memory (LSTM)</a:t>
            </a:r>
            <a:r>
              <a:rPr lang="en-IN" sz="2200" dirty="0">
                <a:effectLst/>
              </a:rPr>
              <a:t>, which is well-suited for modelling temporal dependencies in sequential data was used.</a:t>
            </a:r>
          </a:p>
          <a:p>
            <a:r>
              <a:rPr lang="en-IN" sz="2200" dirty="0">
                <a:effectLst/>
              </a:rPr>
              <a:t>The input to the model consists of a sequence of grayscale image frames, each of size 256 × 256, flattened into 1D vectors of size 65,536. </a:t>
            </a:r>
          </a:p>
          <a:p>
            <a:r>
              <a:rPr lang="en-IN" sz="2200" dirty="0">
                <a:effectLst/>
              </a:rPr>
              <a:t>This architecture allows the model to receive an image at each time step and predict the next frame in the sequence. During inference, the model operates in an auto-regressive fashion, </a:t>
            </a:r>
            <a:r>
              <a:rPr lang="en-IN" sz="2200" u="sng" dirty="0">
                <a:effectLst/>
              </a:rPr>
              <a:t>recursively feeding its own outputs as inputs for future steps</a:t>
            </a:r>
            <a:r>
              <a:rPr lang="en-IN" sz="2200" dirty="0">
                <a:effectLst/>
              </a:rPr>
              <a:t>. </a:t>
            </a:r>
          </a:p>
          <a:p>
            <a:pPr marL="0" indent="0">
              <a:buNone/>
            </a:pPr>
            <a:endParaRPr lang="en-IN" sz="2200" dirty="0"/>
          </a:p>
          <a:p>
            <a:endParaRPr lang="en-IN" sz="2200" dirty="0">
              <a:effectLst/>
            </a:endParaRPr>
          </a:p>
          <a:p>
            <a:endParaRPr lang="en-IN" sz="2200" dirty="0"/>
          </a:p>
          <a:p>
            <a:endParaRPr lang="en-IN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81103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6AB1-0894-8882-6432-7C747B37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17530-4000-D5FA-81F0-499946959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9B18A-5DE9-A637-2A5B-158CED357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82" y="660745"/>
            <a:ext cx="10480818" cy="55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44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EC1A-BC44-0370-E5EC-B497EDCBB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B4D64-03A8-4796-FAC8-EB262BB88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>
                <a:effectLst/>
              </a:rPr>
              <a:t>The model was trained using sequences of 49 consecutive image pairs from each training sample. Each input sequence consisted of 49 frames from t = 1 to t = 49, and the corresponding target sequence consisted of the next frames from t = 2 to t = 50. </a:t>
            </a:r>
          </a:p>
          <a:p>
            <a:pPr marL="0" indent="0">
              <a:buNone/>
            </a:pPr>
            <a:endParaRPr lang="en-IN" sz="20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8EB80-7389-BB8E-6655-DC611D9D8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33" y="2941116"/>
            <a:ext cx="6745114" cy="309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2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FA86-B23F-E00D-3236-AEE46BE2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4677-E018-F027-E5FB-7793E405E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After exploring various loss functions, we observed best performance on a loss that combines the </a:t>
            </a:r>
            <a:r>
              <a:rPr lang="en-US" sz="2000" u="sng" dirty="0"/>
              <a:t>Cosine Similarity Loss</a:t>
            </a:r>
            <a:r>
              <a:rPr lang="en-US" sz="2000" dirty="0"/>
              <a:t> and </a:t>
            </a:r>
            <a:r>
              <a:rPr lang="en-US" sz="2000" u="sng" dirty="0"/>
              <a:t>Mean Squared Error</a:t>
            </a:r>
            <a:r>
              <a:rPr lang="en-US" sz="2000" dirty="0"/>
              <a:t>.</a:t>
            </a:r>
          </a:p>
          <a:p>
            <a:r>
              <a:rPr lang="en-US" sz="2000" dirty="0"/>
              <a:t>MSE </a:t>
            </a:r>
            <a:r>
              <a:rPr lang="en-IN" sz="2000" dirty="0">
                <a:effectLst/>
              </a:rPr>
              <a:t>penalizes the pixel-wise difference between predicted and ground truth images.</a:t>
            </a:r>
          </a:p>
          <a:p>
            <a:pPr marL="0" indent="0">
              <a:buNone/>
            </a:pPr>
            <a:endParaRPr lang="en-IN" sz="2000" dirty="0">
              <a:effectLst/>
            </a:endParaRPr>
          </a:p>
          <a:p>
            <a:pPr marL="0" indent="0">
              <a:buNone/>
            </a:pPr>
            <a:endParaRPr lang="en-IN" sz="2000" dirty="0">
              <a:effectLst/>
            </a:endParaRPr>
          </a:p>
          <a:p>
            <a:r>
              <a:rPr lang="en-IN" sz="2000" dirty="0">
                <a:effectLst/>
              </a:rPr>
              <a:t>Cosine Similarity emphasizes directional alignment in the high-dimensional image space rather than pixel-wise accuracy, which may lead to better preservation of structure.</a:t>
            </a:r>
          </a:p>
          <a:p>
            <a:pPr marL="0" indent="0">
              <a:buNone/>
            </a:pPr>
            <a:endParaRPr lang="en-IN" sz="2000" dirty="0">
              <a:effectLst/>
            </a:endParaRPr>
          </a:p>
          <a:p>
            <a:pPr marL="0" indent="0">
              <a:buNone/>
            </a:pPr>
            <a:endParaRPr lang="en-IN" sz="2000" dirty="0">
              <a:effectLst/>
            </a:endParaRPr>
          </a:p>
          <a:p>
            <a:r>
              <a:rPr lang="en-IN" sz="2000" dirty="0">
                <a:effectLst/>
              </a:rPr>
              <a:t>This combined loss provides a balance between preserving fine pixel-level details and overall structural consistency, resulting in smoother and more coherent long-term predictions.</a:t>
            </a:r>
          </a:p>
          <a:p>
            <a:endParaRPr lang="en-IN" sz="2000" dirty="0"/>
          </a:p>
          <a:p>
            <a:endParaRPr lang="en-IN" sz="2000" dirty="0">
              <a:effectLst/>
            </a:endParaRPr>
          </a:p>
          <a:p>
            <a:endParaRPr lang="en-IN" sz="2000" dirty="0">
              <a:effectLst/>
            </a:endParaRP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01310-8793-3D33-1063-5DCB364E9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0" y="5840174"/>
            <a:ext cx="46228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7721BC-58CB-B6D8-D009-E6D7E5B1A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361" y="2888698"/>
            <a:ext cx="2699578" cy="882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B84F12-53C7-8E87-B7CE-58BDB105B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289" y="4393399"/>
            <a:ext cx="2381626" cy="80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9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77C3-0017-63B2-50DC-66BF628E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42" y="2812567"/>
            <a:ext cx="3680515" cy="1232866"/>
          </a:xfrm>
        </p:spPr>
        <p:txBody>
          <a:bodyPr/>
          <a:lstStyle/>
          <a:p>
            <a:r>
              <a:rPr lang="en-US" dirty="0"/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2838971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FC4A-5FDE-2722-9A76-B85BC8E69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on Testing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9628A-9F4E-59C7-D43C-1C7280974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608" y="4279067"/>
            <a:ext cx="4782784" cy="2428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173BF-C9A2-A957-D9DD-E4AEDBD1C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6"/>
            <a:ext cx="4782785" cy="2428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21B0A0-8044-6675-F199-1F01055EC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016" y="1690686"/>
            <a:ext cx="4782784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3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37B50-87A8-D5AA-9254-06171F29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Predictions on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F4B99-6EB9-0087-D2EC-0B93A9FC0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94" y="1690687"/>
            <a:ext cx="4338154" cy="2203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0FF01D-F4E8-4F5E-A45E-480B81E10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107" y="1690687"/>
            <a:ext cx="4338154" cy="2203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3C0F4-52A9-E46E-B2FF-3FB5FC73E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95" y="4289800"/>
            <a:ext cx="4338153" cy="2203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5576E-1122-B3EC-1E14-3421AA357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107" y="4289800"/>
            <a:ext cx="4338153" cy="220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93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4D39BD-B45F-0339-6189-5C1A6F6C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3" y="371061"/>
            <a:ext cx="4958112" cy="2517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FDB63-1E72-F340-5B61-B50EF4DBB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305" y="371061"/>
            <a:ext cx="4958112" cy="2517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4D84B-4B41-E5DA-D9C6-39A0621BA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83" y="3689074"/>
            <a:ext cx="4958112" cy="2517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AD64D-2030-4A69-B06E-F82D3E083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305" y="3689074"/>
            <a:ext cx="4958113" cy="251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4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832D-0541-4D2F-90BA-7FB8BBAA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Faulty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003A0-9FD5-4F92-0AB9-0D01CDC5D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Some predictions were still poor and highlight the fact that the model still needs improvement.</a:t>
            </a:r>
          </a:p>
          <a:p>
            <a:r>
              <a:rPr lang="en-US" sz="2200" dirty="0"/>
              <a:t>With higher compute availability, we can train an LSTM with </a:t>
            </a:r>
            <a:r>
              <a:rPr lang="en-US" sz="2200" u="sng" dirty="0"/>
              <a:t>more parameters</a:t>
            </a:r>
            <a:r>
              <a:rPr lang="en-US" sz="2200" dirty="0"/>
              <a:t>.</a:t>
            </a:r>
          </a:p>
          <a:p>
            <a:r>
              <a:rPr lang="en-US" sz="2200" dirty="0"/>
              <a:t>We could try out more sophisticated models like </a:t>
            </a:r>
            <a:r>
              <a:rPr lang="en-US" sz="2200" u="sng" dirty="0"/>
              <a:t>transformers</a:t>
            </a:r>
            <a:r>
              <a:rPr lang="en-US" sz="2200" dirty="0"/>
              <a:t> or simply feed more datapoints to our model.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5F378-DEAA-A424-E78B-EB4773621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97" y="4001294"/>
            <a:ext cx="4935281" cy="2506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8D2AA-B58F-938F-3B87-41D931DF7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19" y="4001294"/>
            <a:ext cx="4935281" cy="250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34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43DA-FDFF-09F5-0823-5E4352B8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F9EB1-263E-93E1-7336-BEA135377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Our Approach</a:t>
            </a:r>
          </a:p>
          <a:p>
            <a:r>
              <a:rPr lang="en-US" dirty="0"/>
              <a:t>Data Preprocessing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Predictions</a:t>
            </a:r>
          </a:p>
          <a:p>
            <a:r>
              <a:rPr lang="en-US" dirty="0"/>
              <a:t>Analysis &amp; Discussion</a:t>
            </a:r>
          </a:p>
          <a:p>
            <a:r>
              <a:rPr lang="en-US" dirty="0"/>
              <a:t>Potential Improvements</a:t>
            </a:r>
          </a:p>
        </p:txBody>
      </p:sp>
    </p:spTree>
    <p:extLst>
      <p:ext uri="{BB962C8B-B14F-4D97-AF65-F5344CB8AC3E}">
        <p14:creationId xmlns:p14="http://schemas.microsoft.com/office/powerpoint/2010/main" val="927495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839F6-5841-C455-99E2-FBD31474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&amp;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F140B-E25B-FA76-35CF-41F73EC32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Early stages (timesteps): </a:t>
            </a:r>
            <a:r>
              <a:rPr lang="en-IN" sz="2400" dirty="0"/>
              <a:t>Predictions closely match experimental crack growth near notch tip.</a:t>
            </a:r>
          </a:p>
          <a:p>
            <a:r>
              <a:rPr lang="en-IN" sz="2400" dirty="0"/>
              <a:t>Mid Stages: Major crack paths and branching are captured despite some deviations.</a:t>
            </a:r>
          </a:p>
          <a:p>
            <a:r>
              <a:rPr lang="en-IN" sz="2400" dirty="0"/>
              <a:t>Final Stage: Differences appear in secondary branches due to material and load sensitivities.</a:t>
            </a:r>
          </a:p>
          <a:p>
            <a:r>
              <a:rPr lang="en-IN" sz="2400" dirty="0"/>
              <a:t>Error Propagation: </a:t>
            </a:r>
            <a:r>
              <a:rPr lang="en-IN" sz="2400" u="sng" dirty="0"/>
              <a:t>Small early errors amplify over time</a:t>
            </a:r>
            <a:r>
              <a:rPr lang="en-IN" sz="2400" dirty="0"/>
              <a:t>, affecting later crack path accuracy.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73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D283B-3269-E0C3-1AF3-977E5E80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67147-DFDD-CF70-C9E9-8A622E1A8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Add a </a:t>
            </a:r>
            <a:r>
              <a:rPr lang="en-US" sz="2400" u="sng" dirty="0"/>
              <a:t>physics-based loss</a:t>
            </a:r>
            <a:r>
              <a:rPr lang="en-US" sz="2400" dirty="0"/>
              <a:t> in the model to improve accuracy. </a:t>
            </a:r>
          </a:p>
          <a:p>
            <a:r>
              <a:rPr lang="en-IN" sz="2400" dirty="0">
                <a:effectLst/>
              </a:rPr>
              <a:t>Loading condition variations: Extending the model to </a:t>
            </a:r>
            <a:r>
              <a:rPr lang="en-IN" sz="2400" u="sng" dirty="0">
                <a:effectLst/>
              </a:rPr>
              <a:t>handle different loading conditions</a:t>
            </a:r>
            <a:r>
              <a:rPr lang="en-IN" sz="2400" dirty="0">
                <a:effectLst/>
              </a:rPr>
              <a:t> beyond simple tensile loading, such as shear, bending, or dynamic loading. </a:t>
            </a:r>
          </a:p>
          <a:p>
            <a:r>
              <a:rPr lang="en-IN" sz="2400" dirty="0">
                <a:effectLst/>
              </a:rPr>
              <a:t>Material parameters as input: Allowing the model to accept material parameters as additional inputs, </a:t>
            </a:r>
            <a:r>
              <a:rPr lang="en-IN" sz="2400" u="sng" dirty="0">
                <a:effectLst/>
              </a:rPr>
              <a:t>enabling generalization to different materials</a:t>
            </a:r>
            <a:r>
              <a:rPr lang="en-IN" sz="2400" dirty="0">
                <a:effectLst/>
              </a:rPr>
              <a:t> beyond glass. 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8126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2B3F-B86D-3F4C-595D-0389E667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73464-6464-EF57-674B-96E5E8311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Predict the </a:t>
            </a:r>
            <a:r>
              <a:rPr lang="en-US" sz="2400" u="sng" dirty="0"/>
              <a:t>Crack propagation path</a:t>
            </a:r>
            <a:r>
              <a:rPr lang="en-US" sz="2400" dirty="0"/>
              <a:t> for different initial notch lengths and positions for a 2D Glass Plate under Bi-axial Tensile Loading.</a:t>
            </a:r>
          </a:p>
          <a:p>
            <a:r>
              <a:rPr lang="en-US" sz="2400" dirty="0"/>
              <a:t>Dataset consists of (49) input-output pairs i.e. images of plate before (input) and after cracking (output).</a:t>
            </a:r>
          </a:p>
          <a:p>
            <a:r>
              <a:rPr lang="en-IN" sz="2400" dirty="0">
                <a:effectLst/>
                <a:ea typeface="Tahoma" panose="020B0604030504040204" pitchFamily="34" charset="0"/>
                <a:cs typeface="Arial" panose="020B0604020202020204" pitchFamily="34" charset="0"/>
              </a:rPr>
              <a:t>Traditional methods rely on </a:t>
            </a:r>
            <a:r>
              <a:rPr lang="en-IN" sz="2400" u="sng" dirty="0">
                <a:effectLst/>
                <a:ea typeface="Tahoma" panose="020B0604030504040204" pitchFamily="34" charset="0"/>
                <a:cs typeface="Arial" panose="020B0604020202020204" pitchFamily="34" charset="0"/>
              </a:rPr>
              <a:t>computationally expensive finite element analysis</a:t>
            </a:r>
            <a:r>
              <a:rPr lang="en-IN" sz="2400" dirty="0">
                <a:effectLst/>
                <a:ea typeface="Tahoma" panose="020B0604030504040204" pitchFamily="34" charset="0"/>
                <a:cs typeface="Arial" panose="020B0604020202020204" pitchFamily="34" charset="0"/>
              </a:rPr>
              <a:t> - Need for faster, accurate predictive tools for safety-critical applications.</a:t>
            </a:r>
          </a:p>
          <a:p>
            <a:endParaRPr lang="en-IN" sz="2400" dirty="0">
              <a:effectLst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080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50086E-611D-EA26-180E-282AE2D69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2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1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2C803-7C4D-F10F-FE72-8247DF20D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5E39-EDDF-33E8-6BE6-84CFDE2B6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have assumed that the cracking has happened over </a:t>
            </a:r>
            <a:r>
              <a:rPr lang="en-US" sz="2400" u="sng" dirty="0"/>
              <a:t>50 time-steps </a:t>
            </a:r>
            <a:r>
              <a:rPr lang="en-US" sz="2400" dirty="0"/>
              <a:t>(T=50)</a:t>
            </a:r>
          </a:p>
          <a:p>
            <a:r>
              <a:rPr lang="en-US" sz="2400" dirty="0"/>
              <a:t>The state of the plate at t =1 is given by the input image, and that at t=50 is given by the output image.</a:t>
            </a:r>
          </a:p>
          <a:p>
            <a:r>
              <a:rPr lang="en-US" sz="2400" dirty="0"/>
              <a:t>Generated the state (image) for t= 2,3…49 by ”Clipping” the output image (t=50) at various points to allow the ML model to infer information on what path the crack follows.</a:t>
            </a:r>
          </a:p>
          <a:p>
            <a:r>
              <a:rPr lang="en-US" sz="2400" dirty="0"/>
              <a:t>Implemented </a:t>
            </a:r>
            <a:r>
              <a:rPr lang="en-US" sz="2400" u="sng" dirty="0"/>
              <a:t>time series modelling</a:t>
            </a:r>
            <a:r>
              <a:rPr lang="en-US" sz="2400" dirty="0"/>
              <a:t> to predict the evolution of the crack-branching. We have used an LSTM model which is an autoregressive model and makes use of past path progressions to evaluate future crack paths.</a:t>
            </a:r>
          </a:p>
        </p:txBody>
      </p:sp>
    </p:spTree>
    <p:extLst>
      <p:ext uri="{BB962C8B-B14F-4D97-AF65-F5344CB8AC3E}">
        <p14:creationId xmlns:p14="http://schemas.microsoft.com/office/powerpoint/2010/main" val="219261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8724B-E3B4-9C03-8821-1AEADC93B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442" y="2906988"/>
            <a:ext cx="6195115" cy="1044023"/>
          </a:xfrm>
        </p:spPr>
        <p:txBody>
          <a:bodyPr/>
          <a:lstStyle/>
          <a:p>
            <a:r>
              <a:rPr lang="en-US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69445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0982-C431-A872-C345-E447285A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51" y="84700"/>
            <a:ext cx="10515600" cy="1325563"/>
          </a:xfrm>
        </p:spPr>
        <p:txBody>
          <a:bodyPr/>
          <a:lstStyle/>
          <a:p>
            <a:r>
              <a:rPr lang="en-US" dirty="0"/>
              <a:t>Grayscale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AD901-51E8-7651-2F43-813256ED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51" y="1196196"/>
            <a:ext cx="10814649" cy="4980767"/>
          </a:xfrm>
        </p:spPr>
        <p:txBody>
          <a:bodyPr>
            <a:normAutofit/>
          </a:bodyPr>
          <a:lstStyle/>
          <a:p>
            <a:r>
              <a:rPr lang="en-US" sz="2400" dirty="0"/>
              <a:t>First converted the images to grayscale format, then set each pixel value to either 0 or 255 by setting the threshold as 128 and rescaled to 256*256 images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41075-B879-D5AC-A066-641E6F37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881" y="2377349"/>
            <a:ext cx="3415196" cy="3429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C18247-8970-CB64-B1CB-DC4017F4E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54" y="2085723"/>
            <a:ext cx="4656147" cy="18513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670C71-AC5E-2B05-7B2A-EE2E7883A18D}"/>
              </a:ext>
            </a:extLst>
          </p:cNvPr>
          <p:cNvSpPr txBox="1"/>
          <p:nvPr/>
        </p:nvSpPr>
        <p:spPr>
          <a:xfrm>
            <a:off x="3147825" y="3929021"/>
            <a:ext cx="164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8E55FE-211A-1888-5A35-BAA11F502D76}"/>
              </a:ext>
            </a:extLst>
          </p:cNvPr>
          <p:cNvSpPr txBox="1"/>
          <p:nvPr/>
        </p:nvSpPr>
        <p:spPr>
          <a:xfrm>
            <a:off x="7772400" y="5853526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&amp; White (256*256)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E678E8-6A4B-42C4-6F68-716EABC98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854" y="4352988"/>
            <a:ext cx="4656147" cy="19157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5EAC8E-C45D-ECA1-9A3D-0D4A3A184E27}"/>
              </a:ext>
            </a:extLst>
          </p:cNvPr>
          <p:cNvSpPr txBox="1"/>
          <p:nvPr/>
        </p:nvSpPr>
        <p:spPr>
          <a:xfrm>
            <a:off x="2990491" y="6360543"/>
            <a:ext cx="228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Grayscale Image</a:t>
            </a:r>
          </a:p>
        </p:txBody>
      </p:sp>
    </p:spTree>
    <p:extLst>
      <p:ext uri="{BB962C8B-B14F-4D97-AF65-F5344CB8AC3E}">
        <p14:creationId xmlns:p14="http://schemas.microsoft.com/office/powerpoint/2010/main" val="1851949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68B9-191D-F86F-5594-33513902A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67A53-3457-DF50-47D2-5D2011A4D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b="1" dirty="0"/>
              <a:t>Objective</a:t>
            </a:r>
            <a:r>
              <a:rPr lang="en-IN" sz="2400" dirty="0"/>
              <a:t>: generate spatially clipped versions of crack path images for progressive prediction of final crack growth using autoregressive models.</a:t>
            </a:r>
          </a:p>
          <a:p>
            <a:r>
              <a:rPr lang="en-IN" sz="2400" dirty="0"/>
              <a:t>Considered 50 points (equally spaced) starting from the end of the notch till the end of the image. </a:t>
            </a:r>
          </a:p>
          <a:p>
            <a:r>
              <a:rPr lang="en-IN" sz="2400" dirty="0"/>
              <a:t>For the image at the </a:t>
            </a:r>
            <a:r>
              <a:rPr lang="en-IN" sz="2400" dirty="0" err="1"/>
              <a:t>i’th</a:t>
            </a:r>
            <a:r>
              <a:rPr lang="en-IN" sz="2400" dirty="0"/>
              <a:t> time step we have set all the pixel values to the right of the </a:t>
            </a:r>
            <a:r>
              <a:rPr lang="en-IN" sz="2400" dirty="0" err="1"/>
              <a:t>i’th</a:t>
            </a:r>
            <a:r>
              <a:rPr lang="en-IN" sz="2400" dirty="0"/>
              <a:t> point as 0 (effectively blacked out).</a:t>
            </a:r>
          </a:p>
          <a:p>
            <a:r>
              <a:rPr lang="en-IN" sz="2400" dirty="0"/>
              <a:t>A sample of the progression obtained by clipping is given on the next slide.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60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678892F3-7357-17C3-0118-04395D7C2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65759"/>
            <a:ext cx="12191999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01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793</Words>
  <Application>Microsoft Macintosh PowerPoint</Application>
  <PresentationFormat>Widescreen</PresentationFormat>
  <Paragraphs>81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Aharoni</vt:lpstr>
      <vt:lpstr>Aptos</vt:lpstr>
      <vt:lpstr>Aptos Display</vt:lpstr>
      <vt:lpstr>Arial</vt:lpstr>
      <vt:lpstr>Tahoma</vt:lpstr>
      <vt:lpstr>Office Theme</vt:lpstr>
      <vt:lpstr>Machine Learning Approach to Crack-Branching Problem  </vt:lpstr>
      <vt:lpstr>Outline</vt:lpstr>
      <vt:lpstr>Problem Statement</vt:lpstr>
      <vt:lpstr>PowerPoint Presentation</vt:lpstr>
      <vt:lpstr>Our Approach</vt:lpstr>
      <vt:lpstr>Data Preprocessing</vt:lpstr>
      <vt:lpstr>Grayscale Conversion</vt:lpstr>
      <vt:lpstr>Clipping</vt:lpstr>
      <vt:lpstr>PowerPoint Presentation</vt:lpstr>
      <vt:lpstr>Model</vt:lpstr>
      <vt:lpstr>Model Architecture</vt:lpstr>
      <vt:lpstr>PowerPoint Presentation</vt:lpstr>
      <vt:lpstr>Training Procedure</vt:lpstr>
      <vt:lpstr>Loss Function</vt:lpstr>
      <vt:lpstr>Predictions</vt:lpstr>
      <vt:lpstr>Predictions on Testing data</vt:lpstr>
      <vt:lpstr>Progressive Predictions on Sample data</vt:lpstr>
      <vt:lpstr>PowerPoint Presentation</vt:lpstr>
      <vt:lpstr>Faulty Predictions</vt:lpstr>
      <vt:lpstr>Analysis &amp; Discussion</vt:lpstr>
      <vt:lpstr>Potential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Naveen Jain</dc:creator>
  <cp:lastModifiedBy>Naveen Jain</cp:lastModifiedBy>
  <cp:revision>5</cp:revision>
  <dcterms:created xsi:type="dcterms:W3CDTF">2025-05-10T07:33:25Z</dcterms:created>
  <dcterms:modified xsi:type="dcterms:W3CDTF">2025-05-10T16:54:21Z</dcterms:modified>
</cp:coreProperties>
</file>